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94" r:id="rId3"/>
    <p:sldId id="257" r:id="rId4"/>
    <p:sldId id="284" r:id="rId5"/>
    <p:sldId id="258" r:id="rId6"/>
    <p:sldId id="283" r:id="rId7"/>
    <p:sldId id="259" r:id="rId8"/>
    <p:sldId id="261" r:id="rId9"/>
    <p:sldId id="281" r:id="rId10"/>
    <p:sldId id="262" r:id="rId11"/>
    <p:sldId id="270" r:id="rId12"/>
    <p:sldId id="279" r:id="rId13"/>
    <p:sldId id="277" r:id="rId14"/>
    <p:sldId id="268" r:id="rId15"/>
    <p:sldId id="280" r:id="rId16"/>
    <p:sldId id="263" r:id="rId17"/>
    <p:sldId id="264" r:id="rId18"/>
    <p:sldId id="265" r:id="rId19"/>
    <p:sldId id="266" r:id="rId20"/>
    <p:sldId id="267" r:id="rId21"/>
    <p:sldId id="285" r:id="rId22"/>
    <p:sldId id="291" r:id="rId23"/>
    <p:sldId id="273" r:id="rId24"/>
    <p:sldId id="274" r:id="rId25"/>
    <p:sldId id="275" r:id="rId26"/>
    <p:sldId id="290" r:id="rId27"/>
    <p:sldId id="269" r:id="rId28"/>
    <p:sldId id="286" r:id="rId29"/>
    <p:sldId id="287" r:id="rId30"/>
    <p:sldId id="289" r:id="rId31"/>
    <p:sldId id="292" r:id="rId32"/>
    <p:sldId id="288" r:id="rId33"/>
    <p:sldId id="293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167" autoAdjust="0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85F9D-C898-4D13-8F68-4D883822B623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BF2D1-6D5D-4A88-BC35-1D971E4BB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42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F2D1-6D5D-4A88-BC35-1D971E4BB8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F2D1-6D5D-4A88-BC35-1D971E4BB8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29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F2D1-6D5D-4A88-BC35-1D971E4BB8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2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A vast amount of algortihms available.</a:t>
            </a:r>
          </a:p>
          <a:p>
            <a:r>
              <a:rPr lang="de-AT" dirty="0" smtClean="0"/>
              <a:t>Point cloud reconstruction is a huge topic: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AT" dirty="0" smtClean="0"/>
              <a:t>e.g. laser</a:t>
            </a:r>
            <a:r>
              <a:rPr lang="de-AT" baseline="0" dirty="0" smtClean="0"/>
              <a:t> scans of sculptures or building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A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F2D1-6D5D-4A88-BC35-1D971E4BB8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1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594F-EDAD-4A8E-88A1-2F4D3B4E5FB2}" type="datetime1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0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D196-3EF9-4792-ABEC-F19F2B5CB677}" type="datetime1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5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03D73-4400-41F1-B6E2-E2F758B95CEF}" type="datetime1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3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EBDD-A73B-488F-9397-BA6F1402A324}" type="datetime1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1E218-3887-4D8C-9403-DCFB1E9171AA}" type="datetime1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66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E9C15-36EE-4DC5-997E-B5733D014D6A}" type="datetime1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0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ED0D5-431C-428D-B6C6-F01B072A5C68}" type="datetime1">
              <a:rPr lang="en-US" smtClean="0"/>
              <a:t>5/7/2015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7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2C52-7766-4260-B380-3D9A68281E69}" type="datetime1">
              <a:rPr lang="en-US" smtClean="0"/>
              <a:t>5/7/2015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4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E245-E9B6-4ECF-A245-0FC44E3530BE}" type="datetime1">
              <a:rPr lang="en-US" smtClean="0"/>
              <a:t>5/7/2015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7A73-B505-413A-9B1D-276CE9090F72}" type="datetime1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1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73FD-C49D-4555-B5F9-21D9DC2C7D6F}" type="datetime1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6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0373-4B88-4137-A4A2-773D4A965175}" type="datetime1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1EB9B-FDA7-4BD3-B972-F8B6952A9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ib.znate.ru/docs/index-40240.html?page=3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urco.com/IN/why-hurco/success-stories/blog/PublishingImages/nuconvmx42sr%20cutting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AT" sz="4400" dirty="0" smtClean="0"/>
              <a:t>Surface reconstruction from models for subtractive manufacturing simulation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Bernhard Manfred Gruber</a:t>
            </a:r>
            <a:br>
              <a:rPr lang="de-AT" dirty="0" smtClean="0"/>
            </a:br>
            <a:r>
              <a:rPr lang="de-AT" dirty="0" smtClean="0"/>
              <a:t>2015-05-07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7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87291" cy="4351338"/>
          </a:xfrm>
        </p:spPr>
        <p:txBody>
          <a:bodyPr/>
          <a:lstStyle/>
          <a:p>
            <a:r>
              <a:rPr lang="en-US" dirty="0" smtClean="0"/>
              <a:t>David Rosen,</a:t>
            </a:r>
            <a:br>
              <a:rPr lang="en-US" dirty="0" smtClean="0"/>
            </a:br>
            <a:r>
              <a:rPr lang="en-US" dirty="0" smtClean="0"/>
              <a:t>Seamless Intersection Between Triangle Meshes,</a:t>
            </a:r>
            <a:br>
              <a:rPr lang="en-US" dirty="0" smtClean="0"/>
            </a:br>
            <a:r>
              <a:rPr lang="en-US" dirty="0" smtClean="0"/>
              <a:t>2008</a:t>
            </a:r>
            <a:endParaRPr lang="de-AT" b="1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354355"/>
            <a:ext cx="5181600" cy="3820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21989"/>
            <a:ext cx="5010569" cy="217828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8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Point cloud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smtClean="0"/>
              <a:t>α-shapes</a:t>
            </a:r>
          </a:p>
          <a:p>
            <a:r>
              <a:rPr lang="de-AT" dirty="0" smtClean="0"/>
              <a:t>Delaunay and Voronoi:</a:t>
            </a:r>
          </a:p>
          <a:p>
            <a:pPr lvl="1"/>
            <a:r>
              <a:rPr lang="de-AT" dirty="0"/>
              <a:t>C</a:t>
            </a:r>
            <a:r>
              <a:rPr lang="de-AT" dirty="0" smtClean="0"/>
              <a:t>rust and powercrust</a:t>
            </a:r>
          </a:p>
          <a:p>
            <a:pPr lvl="1"/>
            <a:r>
              <a:rPr lang="de-AT" dirty="0" smtClean="0"/>
              <a:t>Cocone, tight cocone and robust cocone</a:t>
            </a:r>
          </a:p>
          <a:p>
            <a:r>
              <a:rPr lang="de-AT" dirty="0" smtClean="0"/>
              <a:t>Region growing:</a:t>
            </a:r>
          </a:p>
          <a:p>
            <a:pPr lvl="1"/>
            <a:r>
              <a:rPr lang="de-AT" dirty="0" smtClean="0"/>
              <a:t>BPA, G2S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04931"/>
            <a:ext cx="5181600" cy="39927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251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Implicit function and voxel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09109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de-AT" sz="2800" dirty="0"/>
              <a:t>Describe surface by a function, sampled at a regular grid</a:t>
            </a:r>
          </a:p>
          <a:p>
            <a:pPr marL="685800" lvl="2">
              <a:spcBef>
                <a:spcPts val="1000"/>
              </a:spcBef>
            </a:pPr>
            <a:r>
              <a:rPr lang="de-AT" sz="2400" dirty="0"/>
              <a:t>SDF, Hoppe, Poisson, MLS, RBF</a:t>
            </a:r>
          </a:p>
          <a:p>
            <a:r>
              <a:rPr lang="de-AT" dirty="0" smtClean="0"/>
              <a:t>Leif Kobbelt et al.,</a:t>
            </a:r>
            <a:br>
              <a:rPr lang="de-AT" dirty="0" smtClean="0"/>
            </a:br>
            <a:r>
              <a:rPr lang="de-AT" dirty="0" smtClean="0"/>
              <a:t>Feature sensitive </a:t>
            </a:r>
            <a:r>
              <a:rPr lang="de-AT" dirty="0"/>
              <a:t>surface extraction from volume </a:t>
            </a:r>
            <a:r>
              <a:rPr lang="de-AT" dirty="0" smtClean="0"/>
              <a:t>data,</a:t>
            </a:r>
            <a:br>
              <a:rPr lang="de-AT" dirty="0" smtClean="0"/>
            </a:br>
            <a:r>
              <a:rPr lang="de-AT" dirty="0" smtClean="0"/>
              <a:t>2001</a:t>
            </a:r>
          </a:p>
          <a:p>
            <a:r>
              <a:rPr lang="de-AT" dirty="0" smtClean="0"/>
              <a:t>Tao Ju et al.,</a:t>
            </a:r>
            <a:br>
              <a:rPr lang="de-AT" dirty="0" smtClean="0"/>
            </a:br>
            <a:r>
              <a:rPr lang="en-US" dirty="0" smtClean="0"/>
              <a:t>Dual contouring of </a:t>
            </a:r>
            <a:r>
              <a:rPr lang="en-US" dirty="0" err="1" smtClean="0"/>
              <a:t>hermite</a:t>
            </a:r>
            <a:r>
              <a:rPr lang="en-US" dirty="0" smtClean="0"/>
              <a:t> data,</a:t>
            </a:r>
            <a:br>
              <a:rPr lang="en-US" dirty="0" smtClean="0"/>
            </a:br>
            <a:r>
              <a:rPr lang="en-US" dirty="0" smtClean="0"/>
              <a:t>2002</a:t>
            </a:r>
            <a:endParaRPr lang="de-AT" dirty="0" smtClean="0"/>
          </a:p>
          <a:p>
            <a:endParaRPr lang="de-AT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13436" y="1403020"/>
            <a:ext cx="2368550" cy="28797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241181" y="4806537"/>
            <a:ext cx="5578792" cy="1894218"/>
            <a:chOff x="6515076" y="4597879"/>
            <a:chExt cx="5578792" cy="189421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076" y="4597879"/>
              <a:ext cx="1859597" cy="18942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4673" y="4597879"/>
              <a:ext cx="1859598" cy="18942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4271" y="4597879"/>
              <a:ext cx="1859597" cy="1894218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437" y="1106905"/>
            <a:ext cx="3136067" cy="34273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14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Dexel based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Yongfu</a:t>
            </a:r>
            <a:r>
              <a:rPr lang="en-US" dirty="0"/>
              <a:t> </a:t>
            </a:r>
            <a:r>
              <a:rPr lang="en-US" dirty="0" smtClean="0"/>
              <a:t>Ren et al.,</a:t>
            </a:r>
            <a:br>
              <a:rPr lang="en-US" dirty="0" smtClean="0"/>
            </a:br>
            <a:r>
              <a:rPr lang="en-US" dirty="0" smtClean="0"/>
              <a:t>Feature </a:t>
            </a:r>
            <a:r>
              <a:rPr lang="en-US" dirty="0"/>
              <a:t>conservation and </a:t>
            </a:r>
            <a:r>
              <a:rPr lang="en-US" dirty="0" smtClean="0"/>
              <a:t>conversion of </a:t>
            </a:r>
            <a:r>
              <a:rPr lang="en-US" dirty="0"/>
              <a:t>Tri-</a:t>
            </a:r>
            <a:r>
              <a:rPr lang="en-US" dirty="0" err="1"/>
              <a:t>dexel</a:t>
            </a:r>
            <a:r>
              <a:rPr lang="en-US" dirty="0"/>
              <a:t> volumetric models to polyhedral surface models for </a:t>
            </a:r>
            <a:r>
              <a:rPr lang="en-US" dirty="0" smtClean="0"/>
              <a:t>product </a:t>
            </a:r>
            <a:r>
              <a:rPr lang="de-AT" dirty="0" smtClean="0"/>
              <a:t>prototyping,</a:t>
            </a:r>
            <a:br>
              <a:rPr lang="de-AT" dirty="0" smtClean="0"/>
            </a:br>
            <a:r>
              <a:rPr lang="de-AT" dirty="0" smtClean="0"/>
              <a:t>2008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44" y="485651"/>
            <a:ext cx="4319460" cy="3770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507" y="3938123"/>
            <a:ext cx="5006528" cy="267091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84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Implementations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447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Direct triangle triangle intersection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Tomas </a:t>
            </a:r>
            <a:r>
              <a:rPr lang="en-US" dirty="0" err="1" smtClean="0"/>
              <a:t>Möller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A fast triangle-triangle intersection test,</a:t>
            </a:r>
            <a:br>
              <a:rPr lang="en-US" dirty="0" smtClean="0"/>
            </a:br>
            <a:r>
              <a:rPr lang="en-US" dirty="0" smtClean="0"/>
              <a:t>1997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58" y="1984813"/>
            <a:ext cx="6272842" cy="34353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7011" y="5809972"/>
            <a:ext cx="28328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lib.znate.ru/docs/index-40240.html?page=3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752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Cube vs. cube</a:t>
            </a:r>
            <a:endParaRPr lang="de-AT" dirty="0"/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78" y="1825625"/>
            <a:ext cx="4810044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176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879" y="399704"/>
            <a:ext cx="3348361" cy="2885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399704"/>
            <a:ext cx="3324114" cy="2888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612000"/>
            <a:ext cx="3611791" cy="2885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3612000"/>
            <a:ext cx="3330798" cy="2882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78" y="3612000"/>
            <a:ext cx="3073905" cy="2882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7" y="399705"/>
            <a:ext cx="3243563" cy="288520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38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vs. cylinder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25" y="2187935"/>
            <a:ext cx="5032075" cy="333515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7935"/>
            <a:ext cx="5027622" cy="333515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25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Cylinder vs. </a:t>
            </a:r>
            <a:r>
              <a:rPr lang="de-DE" dirty="0" smtClean="0"/>
              <a:t>cylinder - Delaunay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2609"/>
            <a:ext cx="5079521" cy="352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83" y="2056563"/>
            <a:ext cx="5079322" cy="352829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385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Subtractive manufacturing</a:t>
            </a:r>
          </a:p>
          <a:p>
            <a:r>
              <a:rPr lang="en-US" dirty="0" smtClean="0"/>
              <a:t>Previous work – VML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Approaches</a:t>
            </a:r>
          </a:p>
          <a:p>
            <a:r>
              <a:rPr lang="en-US" dirty="0" smtClean="0"/>
              <a:t>State of the art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15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Cylinder head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7" y="1994209"/>
            <a:ext cx="5336551" cy="38840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04" y="1994209"/>
            <a:ext cx="5278656" cy="388407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10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pivoting algorithm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/>
              <a:t>Fausto Bernardini et al.,</a:t>
            </a:r>
            <a:br>
              <a:rPr lang="de-AT" dirty="0"/>
            </a:br>
            <a:r>
              <a:rPr lang="en-US" dirty="0"/>
              <a:t>The ball-pivoting algorithm for surface reconstruction,</a:t>
            </a:r>
            <a:br>
              <a:rPr lang="en-US" dirty="0"/>
            </a:br>
            <a:r>
              <a:rPr lang="de-AT" dirty="0"/>
              <a:t>1999</a:t>
            </a:r>
            <a:endParaRPr lang="en-US" dirty="0"/>
          </a:p>
          <a:p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1957" flipH="1">
            <a:off x="4892065" y="1554349"/>
            <a:ext cx="5439713" cy="527441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023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Cylinder head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5" y="1404378"/>
            <a:ext cx="5810871" cy="477258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692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Impeller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54"/>
          <a:stretch/>
        </p:blipFill>
        <p:spPr>
          <a:xfrm>
            <a:off x="928217" y="2036635"/>
            <a:ext cx="10335567" cy="415940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38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 wheel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05" y="1825625"/>
            <a:ext cx="8568789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012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</a:t>
            </a:r>
            <a:r>
              <a:rPr lang="en-US" dirty="0" err="1" smtClean="0"/>
              <a:t>dexel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Yongfu</a:t>
            </a:r>
            <a:r>
              <a:rPr lang="en-US" dirty="0"/>
              <a:t> Ren et al.,</a:t>
            </a:r>
            <a:br>
              <a:rPr lang="en-US" dirty="0"/>
            </a:br>
            <a:r>
              <a:rPr lang="en-US" dirty="0"/>
              <a:t>Feature conservation and conversion of Tri-</a:t>
            </a:r>
            <a:r>
              <a:rPr lang="en-US" dirty="0" err="1"/>
              <a:t>dexel</a:t>
            </a:r>
            <a:r>
              <a:rPr lang="en-US" dirty="0"/>
              <a:t> volumetric models to polyhedral surface models for product </a:t>
            </a:r>
            <a:r>
              <a:rPr lang="de-AT" dirty="0" err="1"/>
              <a:t>prototyping</a:t>
            </a:r>
            <a:r>
              <a:rPr lang="de-AT" dirty="0"/>
              <a:t>,</a:t>
            </a:r>
            <a:br>
              <a:rPr lang="de-AT" dirty="0"/>
            </a:br>
            <a:r>
              <a:rPr lang="de-AT" dirty="0"/>
              <a:t>2008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70" y="1825625"/>
            <a:ext cx="4984259" cy="435133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57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Cylinder head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04" y="1410305"/>
            <a:ext cx="6001792" cy="47666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19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Impeller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10"/>
          <a:stretch/>
        </p:blipFill>
        <p:spPr>
          <a:xfrm>
            <a:off x="1223208" y="1825625"/>
            <a:ext cx="9745584" cy="444181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404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 wheel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05" y="1825625"/>
            <a:ext cx="8568789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41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</a:t>
            </a:r>
            <a:r>
              <a:rPr lang="en-US" dirty="0" err="1" smtClean="0"/>
              <a:t>dexel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15886" y="6311900"/>
            <a:ext cx="8360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Yongfu</a:t>
            </a:r>
            <a:r>
              <a:rPr lang="en-US" sz="1000" dirty="0"/>
              <a:t> Ren et al</a:t>
            </a:r>
            <a:r>
              <a:rPr lang="en-US" sz="1000" dirty="0" smtClean="0"/>
              <a:t>., Feature </a:t>
            </a:r>
            <a:r>
              <a:rPr lang="en-US" sz="1000" dirty="0"/>
              <a:t>conservation and conversion of Tri-</a:t>
            </a:r>
            <a:r>
              <a:rPr lang="en-US" sz="1000" dirty="0" err="1"/>
              <a:t>dexel</a:t>
            </a:r>
            <a:r>
              <a:rPr lang="en-US" sz="1000" dirty="0"/>
              <a:t> volumetric models to polyhedral surface models for product </a:t>
            </a:r>
            <a:r>
              <a:rPr lang="de-AT" sz="1000" dirty="0" err="1" smtClean="0"/>
              <a:t>prototyping</a:t>
            </a:r>
            <a:r>
              <a:rPr lang="de-AT" sz="1000" dirty="0" smtClean="0"/>
              <a:t>, 2008</a:t>
            </a:r>
            <a:endParaRPr lang="en-US" sz="1000" dirty="0"/>
          </a:p>
        </p:txBody>
      </p:sp>
      <p:pic>
        <p:nvPicPr>
          <p:cNvPr id="16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95" y="1825625"/>
            <a:ext cx="4071609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90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Subtractive manufacturing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27" y="1560059"/>
            <a:ext cx="6613947" cy="4439749"/>
          </a:xfrm>
        </p:spPr>
      </p:pic>
      <p:sp>
        <p:nvSpPr>
          <p:cNvPr id="4" name="TextBox 3"/>
          <p:cNvSpPr txBox="1"/>
          <p:nvPr/>
        </p:nvSpPr>
        <p:spPr>
          <a:xfrm>
            <a:off x="3171161" y="6400801"/>
            <a:ext cx="5849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4"/>
              </a:rPr>
              <a:t>http://www.hurco.com/IN/why-hurco/success-stories/blog/PublishingImages/nuconvmx42sr%20cutting.JPG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358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Cylinder head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Without </a:t>
            </a:r>
            <a:r>
              <a:rPr lang="en-US" dirty="0"/>
              <a:t>feature reconstruction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With feature reconstruction</a:t>
            </a:r>
            <a:endParaRPr lang="en-US" dirty="0"/>
          </a:p>
        </p:txBody>
      </p:sp>
      <p:pic>
        <p:nvPicPr>
          <p:cNvPr id="27" name="Content Placeholder 23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b="45812"/>
          <a:stretch/>
        </p:blipFill>
        <p:spPr>
          <a:xfrm>
            <a:off x="839788" y="2981165"/>
            <a:ext cx="5157787" cy="2732408"/>
          </a:xfrm>
        </p:spPr>
      </p:pic>
      <p:pic>
        <p:nvPicPr>
          <p:cNvPr id="29" name="Content Placeholder 24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6" b="44721"/>
          <a:stretch/>
        </p:blipFill>
        <p:spPr>
          <a:xfrm>
            <a:off x="6172200" y="2924323"/>
            <a:ext cx="5183188" cy="284609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09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Impeller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Without </a:t>
            </a:r>
            <a:r>
              <a:rPr lang="en-US" dirty="0"/>
              <a:t>feature reconstruction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With feature reconstruction</a:t>
            </a:r>
            <a:endParaRPr lang="en-US" dirty="0"/>
          </a:p>
        </p:txBody>
      </p:sp>
      <p:pic>
        <p:nvPicPr>
          <p:cNvPr id="19" name="Content Placeholder 3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7" r="26340" b="65749"/>
          <a:stretch/>
        </p:blipFill>
        <p:spPr>
          <a:xfrm>
            <a:off x="6353919" y="2918235"/>
            <a:ext cx="4819750" cy="2858268"/>
          </a:xfrm>
        </p:spPr>
      </p:pic>
      <p:pic>
        <p:nvPicPr>
          <p:cNvPr id="21" name="Content Placeholder 10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2" t="1" r="25252" b="66439"/>
          <a:stretch/>
        </p:blipFill>
        <p:spPr>
          <a:xfrm>
            <a:off x="839788" y="2933204"/>
            <a:ext cx="5157787" cy="282832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708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Turbine wheel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Without feature reconstruction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With feature reconstruction</a:t>
            </a:r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t="26466" r="18237" b="9397"/>
          <a:stretch/>
        </p:blipFill>
        <p:spPr>
          <a:xfrm>
            <a:off x="6172200" y="2951887"/>
            <a:ext cx="5183188" cy="2790963"/>
          </a:xfrm>
        </p:spPr>
      </p:pic>
      <p:pic>
        <p:nvPicPr>
          <p:cNvPr id="13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t="14073" r="16535" b="8047"/>
          <a:stretch/>
        </p:blipFill>
        <p:spPr>
          <a:xfrm>
            <a:off x="839788" y="2885025"/>
            <a:ext cx="5157787" cy="2924688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389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Ball pivoting algorithm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Perfectly captures convex features</a:t>
            </a:r>
          </a:p>
          <a:p>
            <a:r>
              <a:rPr lang="en-US" dirty="0" smtClean="0"/>
              <a:t>Completely looses concave features (ball size)</a:t>
            </a:r>
          </a:p>
          <a:p>
            <a:pPr lvl="1">
              <a:buFont typeface="Calibri" panose="020F0502020204030204" pitchFamily="34" charset="0"/>
              <a:buChar char="→"/>
            </a:pPr>
            <a:r>
              <a:rPr lang="en-US" dirty="0" smtClean="0"/>
              <a:t>bend triangles according to attached normal</a:t>
            </a:r>
            <a:br>
              <a:rPr lang="en-US" dirty="0" smtClean="0"/>
            </a:br>
            <a:r>
              <a:rPr lang="en-US" dirty="0"/>
              <a:t>(work in progress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May create holes and role inside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Tri-</a:t>
            </a:r>
            <a:r>
              <a:rPr lang="en-US" dirty="0" err="1" smtClean="0"/>
              <a:t>dexel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Good reconstruction of larger convex/concave features</a:t>
            </a:r>
          </a:p>
          <a:p>
            <a:r>
              <a:rPr lang="en-US" dirty="0" smtClean="0"/>
              <a:t>Completely looses thin features</a:t>
            </a:r>
          </a:p>
          <a:p>
            <a:pPr lvl="1">
              <a:buFont typeface="Calibri" panose="020F0502020204030204" pitchFamily="34" charset="0"/>
              <a:buChar char="→"/>
            </a:pPr>
            <a:r>
              <a:rPr lang="en-US" dirty="0" smtClean="0"/>
              <a:t>on demand subdivision</a:t>
            </a:r>
            <a:br>
              <a:rPr lang="en-US" dirty="0" smtClean="0"/>
            </a:br>
            <a:r>
              <a:rPr lang="en-US" dirty="0" smtClean="0"/>
              <a:t>(work in progress)</a:t>
            </a:r>
            <a:endParaRPr lang="en-US" dirty="0"/>
          </a:p>
          <a:p>
            <a:r>
              <a:rPr lang="en-US" dirty="0" smtClean="0"/>
              <a:t>Embarrassingly parallel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740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Thank you!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Questions?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65399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Subtractive manufacturing simulation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6" y="1655545"/>
            <a:ext cx="715415" cy="4913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19" y="5342022"/>
            <a:ext cx="726004" cy="1227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21" y="2033337"/>
            <a:ext cx="4283241" cy="3212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62" y="3049168"/>
            <a:ext cx="4851078" cy="304281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432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Previous work – VML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58" y="934548"/>
            <a:ext cx="1537767" cy="8341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167123"/>
            <a:ext cx="4290593" cy="668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941638"/>
            <a:ext cx="1885031" cy="705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8" y="2062035"/>
            <a:ext cx="2357387" cy="1768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35" y="1591122"/>
            <a:ext cx="3025541" cy="2269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9" t="6431" r="10758" b="7283"/>
          <a:stretch/>
        </p:blipFill>
        <p:spPr>
          <a:xfrm>
            <a:off x="5878286" y="1989573"/>
            <a:ext cx="2813538" cy="2272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4383"/>
            <a:ext cx="2794535" cy="20959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69" y="4201423"/>
            <a:ext cx="3651183" cy="2738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r="7264"/>
          <a:stretch/>
        </p:blipFill>
        <p:spPr>
          <a:xfrm>
            <a:off x="5878287" y="4348808"/>
            <a:ext cx="2813538" cy="24436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r="10559"/>
          <a:stretch/>
        </p:blipFill>
        <p:spPr>
          <a:xfrm>
            <a:off x="8899758" y="4348807"/>
            <a:ext cx="2642717" cy="24436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6991" r="10588"/>
          <a:stretch/>
        </p:blipFill>
        <p:spPr>
          <a:xfrm>
            <a:off x="8899758" y="1989573"/>
            <a:ext cx="2642716" cy="2272795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31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VML data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2" y="2420936"/>
            <a:ext cx="3243923" cy="27792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522" y="1004835"/>
            <a:ext cx="3510756" cy="259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61" y="617359"/>
            <a:ext cx="4125517" cy="3094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r="9577"/>
          <a:stretch/>
        </p:blipFill>
        <p:spPr>
          <a:xfrm>
            <a:off x="4026494" y="3820144"/>
            <a:ext cx="4401178" cy="276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386" y="3820144"/>
            <a:ext cx="3455892" cy="276007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85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Extract </a:t>
            </a:r>
            <a:r>
              <a:rPr lang="de-AT" dirty="0" err="1" smtClean="0"/>
              <a:t>triangulated</a:t>
            </a:r>
            <a:r>
              <a:rPr lang="de-AT" dirty="0" smtClean="0"/>
              <a:t> </a:t>
            </a:r>
            <a:r>
              <a:rPr lang="de-AT" dirty="0" err="1" smtClean="0"/>
              <a:t>surface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dirty="0" err="1" smtClean="0"/>
              <a:t>from</a:t>
            </a:r>
            <a:r>
              <a:rPr lang="de-AT" dirty="0" smtClean="0"/>
              <a:t> VML data model</a:t>
            </a:r>
          </a:p>
          <a:p>
            <a:r>
              <a:rPr lang="de-AT" dirty="0" smtClean="0"/>
              <a:t>Determine state of the art</a:t>
            </a:r>
          </a:p>
          <a:p>
            <a:r>
              <a:rPr lang="de-AT" dirty="0" smtClean="0"/>
              <a:t>Prototypic implementation and comparison</a:t>
            </a:r>
          </a:p>
          <a:p>
            <a:pPr marL="457200" lvl="1" indent="0">
              <a:buNone/>
            </a:pPr>
            <a:r>
              <a:rPr lang="en-US" dirty="0" smtClean="0"/>
              <a:t>runtime, memory, complexity, visual quality, errors, divergence,</a:t>
            </a:r>
            <a:br>
              <a:rPr lang="en-US" dirty="0" smtClean="0"/>
            </a:br>
            <a:r>
              <a:rPr lang="en-US" dirty="0" smtClean="0"/>
              <a:t>numeric, mesh quality, feature conservation, </a:t>
            </a:r>
            <a:r>
              <a:rPr lang="de-AT" dirty="0" smtClean="0"/>
              <a:t>adaptivity</a:t>
            </a:r>
            <a:endParaRPr lang="de-AT" dirty="0"/>
          </a:p>
          <a:p>
            <a:r>
              <a:rPr lang="de-AT" dirty="0" smtClean="0"/>
              <a:t>Testing on selected scenes</a:t>
            </a:r>
          </a:p>
          <a:p>
            <a:pPr marL="457200" lvl="1" indent="0">
              <a:buNone/>
            </a:pPr>
            <a:r>
              <a:rPr lang="de-AT" dirty="0" smtClean="0"/>
              <a:t>Is there a "best" algorithm? Under which circumstances?</a:t>
            </a:r>
            <a:br>
              <a:rPr lang="de-AT" dirty="0" smtClean="0"/>
            </a:br>
            <a:r>
              <a:rPr lang="de-AT" dirty="0" smtClean="0"/>
              <a:t>How to select best suited algorithm?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r="9577"/>
          <a:stretch/>
        </p:blipFill>
        <p:spPr>
          <a:xfrm>
            <a:off x="6772589" y="391631"/>
            <a:ext cx="4358087" cy="27330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07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Direct intersection of swept volumes</a:t>
            </a:r>
          </a:p>
          <a:p>
            <a:pPr lvl="1"/>
            <a:r>
              <a:rPr lang="en-US" dirty="0" smtClean="0"/>
              <a:t>Most naïve, theoretically most accurate</a:t>
            </a:r>
            <a:endParaRPr lang="de-AT" b="1" dirty="0" smtClean="0"/>
          </a:p>
          <a:p>
            <a:r>
              <a:rPr lang="de-AT" dirty="0" smtClean="0"/>
              <a:t>Point cloud based</a:t>
            </a:r>
          </a:p>
          <a:p>
            <a:pPr lvl="1"/>
            <a:r>
              <a:rPr lang="de-AT" dirty="0" smtClean="0"/>
              <a:t>Point cloud easy to create using raycast</a:t>
            </a:r>
          </a:p>
          <a:p>
            <a:pPr lvl="1"/>
            <a:r>
              <a:rPr lang="de-AT" dirty="0" smtClean="0"/>
              <a:t>Reconstruction already implemented in swept volume computation</a:t>
            </a:r>
          </a:p>
          <a:p>
            <a:r>
              <a:rPr lang="de-AT" dirty="0" smtClean="0"/>
              <a:t>Dexel based</a:t>
            </a:r>
          </a:p>
          <a:p>
            <a:pPr lvl="1"/>
            <a:r>
              <a:rPr lang="de-AT" dirty="0" smtClean="0"/>
              <a:t>Dexel images easy to create using raycast</a:t>
            </a:r>
          </a:p>
          <a:p>
            <a:r>
              <a:rPr lang="de-AT" dirty="0" smtClean="0"/>
              <a:t>Implicit function and voxel based</a:t>
            </a:r>
          </a:p>
          <a:p>
            <a:pPr lvl="1"/>
            <a:r>
              <a:rPr lang="de-AT" dirty="0" smtClean="0"/>
              <a:t>VML already uses a voxel grid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235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State of the 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1EB9B-FDA7-4BD3-B972-F8B6952A95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418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364</Words>
  <Application>Microsoft Office PowerPoint</Application>
  <PresentationFormat>Widescreen</PresentationFormat>
  <Paragraphs>130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Surface reconstruction from models for subtractive manufacturing simulation</vt:lpstr>
      <vt:lpstr>Overview</vt:lpstr>
      <vt:lpstr>Subtractive manufacturing</vt:lpstr>
      <vt:lpstr>Subtractive manufacturing simulation</vt:lpstr>
      <vt:lpstr>Previous work – VML</vt:lpstr>
      <vt:lpstr>VML data model</vt:lpstr>
      <vt:lpstr>Problem statement</vt:lpstr>
      <vt:lpstr>Approaches</vt:lpstr>
      <vt:lpstr>State of the art</vt:lpstr>
      <vt:lpstr>Direct intersection</vt:lpstr>
      <vt:lpstr>Point cloud based</vt:lpstr>
      <vt:lpstr>Implicit function and voxel based</vt:lpstr>
      <vt:lpstr>Dexel based</vt:lpstr>
      <vt:lpstr>Implementations</vt:lpstr>
      <vt:lpstr>Direct triangle triangle intersection</vt:lpstr>
      <vt:lpstr>Cube vs. cube</vt:lpstr>
      <vt:lpstr>PowerPoint Presentation</vt:lpstr>
      <vt:lpstr>Cylinder vs. cylinder</vt:lpstr>
      <vt:lpstr>Cylinder vs. cylinder - Delaunay</vt:lpstr>
      <vt:lpstr>Cylinder head</vt:lpstr>
      <vt:lpstr>Ball pivoting algorithm </vt:lpstr>
      <vt:lpstr>Cylinder head</vt:lpstr>
      <vt:lpstr>Impeller</vt:lpstr>
      <vt:lpstr>Turbine wheel</vt:lpstr>
      <vt:lpstr>Tri-dexel</vt:lpstr>
      <vt:lpstr>Cylinder head</vt:lpstr>
      <vt:lpstr>Impeller</vt:lpstr>
      <vt:lpstr>Turbine wheel</vt:lpstr>
      <vt:lpstr>Tri-dexel features</vt:lpstr>
      <vt:lpstr>Cylinder head</vt:lpstr>
      <vt:lpstr>Impeller</vt:lpstr>
      <vt:lpstr>Turbine wheel</vt:lpstr>
      <vt:lpstr>Conclusion</vt:lpstr>
      <vt:lpstr>Thank you!</vt:lpstr>
    </vt:vector>
  </TitlesOfParts>
  <Company>RISC Software GmbH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 reconstruction from models for subtractive manufacturing simulation</dc:title>
  <dc:creator>bgruber</dc:creator>
  <cp:lastModifiedBy>Bernhard Manfred Gruber</cp:lastModifiedBy>
  <cp:revision>44</cp:revision>
  <dcterms:created xsi:type="dcterms:W3CDTF">2015-05-06T12:37:32Z</dcterms:created>
  <dcterms:modified xsi:type="dcterms:W3CDTF">2015-05-07T13:25:13Z</dcterms:modified>
</cp:coreProperties>
</file>